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6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600200"/>
            <a:ext cx="8153400" cy="4876800"/>
          </a:xfrm>
        </p:spPr>
      </p:pic>
    </p:spTree>
    <p:extLst>
      <p:ext uri="{BB962C8B-B14F-4D97-AF65-F5344CB8AC3E}">
        <p14:creationId xmlns:p14="http://schemas.microsoft.com/office/powerpoint/2010/main" val="137947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-76200"/>
            <a:ext cx="8991599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4288670"/>
            <a:ext cx="4572000" cy="25545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মোঃ আব্দুল মালেক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সহকারী  শিক্ষক (ধর্ম)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হোসেণ আলী বালিকা উচ্চ বিদ্যালয়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নালিতাবাড়ি, শেরপুর।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5400" y="1414341"/>
            <a:ext cx="3733800" cy="267765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পাঠ পরিচিতিঃ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বিষয়ঃ ইসলাম ও নৈতিক শিক্ষা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শ্রেণিঃ নবম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অধ্যায়ঃ দ্বিতীয়</a:t>
            </a:r>
          </a:p>
          <a:p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" r="27501"/>
          <a:stretch/>
        </p:blipFill>
        <p:spPr>
          <a:xfrm>
            <a:off x="228600" y="1247239"/>
            <a:ext cx="2971800" cy="304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34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98" y="2809431"/>
            <a:ext cx="3109913" cy="36576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58211" y="523431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শুকর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82211" y="4536968"/>
            <a:ext cx="411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পবিত্র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729911" y="148609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হারাম</a:t>
            </a:r>
            <a:endParaRPr lang="en-US" sz="48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996611" y="5552631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হালাল</a:t>
            </a:r>
            <a:endParaRPr lang="en-US" sz="48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Left Arrow 6"/>
          <p:cNvSpPr/>
          <p:nvPr/>
        </p:nvSpPr>
        <p:spPr>
          <a:xfrm rot="10800000">
            <a:off x="2653711" y="5756737"/>
            <a:ext cx="571500" cy="346502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4063411" y="1728335"/>
            <a:ext cx="744794" cy="346504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5" t="23021" r="19633" b="11362"/>
          <a:stretch/>
        </p:blipFill>
        <p:spPr>
          <a:xfrm>
            <a:off x="4971789" y="98582"/>
            <a:ext cx="3752112" cy="2696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1"/>
          <p:cNvSpPr txBox="1"/>
          <p:nvPr/>
        </p:nvSpPr>
        <p:spPr>
          <a:xfrm>
            <a:off x="6501811" y="218631"/>
            <a:ext cx="1143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5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115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1654" y="4620372"/>
            <a:ext cx="1021557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5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35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2813447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n-BD" sz="6000" b="1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হালাল ও হারাম</a:t>
            </a:r>
          </a:p>
          <a:p>
            <a:pPr algn="ctr"/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দ্বিতীয় অধ্যায় : ইবাদত</a:t>
            </a:r>
          </a:p>
          <a:p>
            <a:pPr algn="ctr"/>
            <a:r>
              <a:rPr lang="bn-BD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পৃষ্ঠা নং ৮১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4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bn-BD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en-US" sz="60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990600" y="2514600"/>
            <a:ext cx="7162800" cy="2819400"/>
          </a:xfrm>
        </p:spPr>
        <p:txBody>
          <a:bodyPr>
            <a:noAutofit/>
          </a:bodyPr>
          <a:lstStyle/>
          <a:p>
            <a:pPr algn="just"/>
            <a:endParaRPr lang="bn-BD" sz="3200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3200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3200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3200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3200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3200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3200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32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bn-BD" sz="32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পাঠ শেষে শিক্ষার্থীরা-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bn-BD" sz="32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হালাল ও হারাম</a:t>
            </a:r>
            <a:r>
              <a:rPr lang="bn-BD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-এর পরিচয় বলতে পারবে।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bn-BD" sz="32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হারাম ও হালাল </a:t>
            </a:r>
            <a:r>
              <a:rPr lang="bn-BD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বস্তু চিহ্নিত করতে পারবে।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bn-BD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মানব জীবনে </a:t>
            </a:r>
            <a:r>
              <a:rPr lang="bn-BD" sz="32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হারাম ও হালাল</a:t>
            </a:r>
            <a:r>
              <a:rPr lang="bn-BD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–এর প্রভাব বর্ণনা করতে পারবে।   </a:t>
            </a:r>
            <a:endParaRPr lang="en-US" sz="3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47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82697"/>
            <a:ext cx="3336332" cy="23830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-20092"/>
            <a:ext cx="2857500" cy="1905000"/>
          </a:xfrm>
          <a:prstGeom prst="rect">
            <a:avLst/>
          </a:prstGeom>
        </p:spPr>
      </p:pic>
      <p:sp>
        <p:nvSpPr>
          <p:cNvPr id="7" name="TextBox 4"/>
          <p:cNvSpPr txBox="1"/>
          <p:nvPr/>
        </p:nvSpPr>
        <p:spPr>
          <a:xfrm>
            <a:off x="3458866" y="360908"/>
            <a:ext cx="210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bn-BD" sz="32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হালাল বা বৈধ    </a:t>
            </a:r>
            <a:endParaRPr lang="en-US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304800" y="360908"/>
            <a:ext cx="1752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হারাম বা </a:t>
            </a:r>
            <a:r>
              <a:rPr lang="bn-BD" sz="36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অবৈধ</a:t>
            </a:r>
            <a:r>
              <a:rPr lang="bn-BD" sz="32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228600" y="1903779"/>
            <a:ext cx="533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হালাল </a:t>
            </a:r>
            <a:r>
              <a:rPr lang="bn-BD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অর্থ বৈধ। </a:t>
            </a:r>
            <a:endParaRPr lang="bn-IN" sz="36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হারাম</a:t>
            </a:r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শব্দের অর্থ অবৈধ</a:t>
            </a:r>
            <a:r>
              <a:rPr lang="bn-IN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245068" y="2723108"/>
            <a:ext cx="86703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bn-BD" sz="60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  <a:sym typeface="Wingdings 2"/>
              </a:rPr>
              <a:t></a:t>
            </a:r>
            <a:r>
              <a:rPr lang="bn-BD" sz="36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কোরআন হাদীস দ্বারা সুস্পষ্ট বর্জনীয় তাকে হারাম বলে।</a:t>
            </a:r>
          </a:p>
          <a:p>
            <a:pPr algn="just"/>
            <a:r>
              <a:rPr lang="bn-BD" sz="6000" dirty="0">
                <a:solidFill>
                  <a:srgbClr val="0033CC"/>
                </a:solidFill>
                <a:latin typeface="NikoshBAN" pitchFamily="2" charset="0"/>
                <a:cs typeface="NikoshBAN" pitchFamily="2" charset="0"/>
                <a:sym typeface="Wingdings 2"/>
              </a:rPr>
              <a:t></a:t>
            </a:r>
            <a:r>
              <a:rPr lang="bn-BD" sz="3600" dirty="0">
                <a:solidFill>
                  <a:srgbClr val="0033CC"/>
                </a:solidFill>
                <a:latin typeface="NikoshBAN" pitchFamily="2" charset="0"/>
                <a:cs typeface="NikoshBAN" pitchFamily="2" charset="0"/>
                <a:sym typeface="Wingdings 2"/>
              </a:rPr>
              <a:t> </a:t>
            </a:r>
            <a:r>
              <a:rPr lang="bn-BD" sz="36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কোরআন </a:t>
            </a:r>
            <a:r>
              <a:rPr lang="bn-BD" sz="36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হাদীস দ্বারা </a:t>
            </a:r>
            <a:r>
              <a:rPr lang="bn-BD" sz="36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নিষেধাজ্ঞা নেই তাকে হা</a:t>
            </a:r>
            <a:r>
              <a:rPr lang="bn-IN" sz="36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লাল</a:t>
            </a:r>
            <a:r>
              <a:rPr lang="bn-BD" sz="36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বলে।</a:t>
            </a:r>
          </a:p>
          <a:p>
            <a:pPr algn="just"/>
            <a:r>
              <a:rPr lang="bn-BD" sz="36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আল্লাহ পাক </a:t>
            </a:r>
            <a:r>
              <a:rPr lang="bn-BD" sz="3600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যা মানুষের </a:t>
            </a:r>
            <a:r>
              <a:rPr lang="bn-BD" sz="36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জন্য সামগ্রীকভাবে কল্যাণকর  তাই হালাল করেছেন। </a:t>
            </a:r>
            <a:endParaRPr lang="bn-IN" sz="3600" dirty="0" smtClean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36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আর যা অকল্যাণকর তা </a:t>
            </a:r>
            <a:r>
              <a:rPr lang="bn-IN" sz="36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হারাম </a:t>
            </a:r>
            <a:r>
              <a:rPr lang="bn-BD" sz="36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করেছেন। </a:t>
            </a:r>
            <a:endParaRPr lang="en-US" sz="36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82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1904999" y="710625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কতিপয় হারাম বস্তুর তালিকা 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427703" y="1447800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bn-BD" sz="3200" b="1" dirty="0" smtClean="0">
                <a:solidFill>
                  <a:srgbClr val="2218A8"/>
                </a:solidFill>
                <a:latin typeface="NikoshBAN" pitchFamily="2" charset="0"/>
                <a:cs typeface="NikoshBAN" pitchFamily="2" charset="0"/>
              </a:rPr>
              <a:t>হালাল বস্তুর তালিকা অংখ্য নিম্নে হারাম বস্তুর কয়েকটি তালিকা দেয়া হল -</a:t>
            </a:r>
            <a:endParaRPr lang="en-US" sz="3200" b="1" dirty="0">
              <a:solidFill>
                <a:srgbClr val="2218A8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63"/>
          <a:stretch/>
        </p:blipFill>
        <p:spPr>
          <a:xfrm>
            <a:off x="181897" y="2525018"/>
            <a:ext cx="3043066" cy="260496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799" y="2525018"/>
            <a:ext cx="3146904" cy="260496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219" y="2532722"/>
            <a:ext cx="2324884" cy="2597260"/>
          </a:xfrm>
          <a:prstGeom prst="rect">
            <a:avLst/>
          </a:prstGeom>
        </p:spPr>
      </p:pic>
      <p:sp>
        <p:nvSpPr>
          <p:cNvPr id="9" name="TextBox 2"/>
          <p:cNvSpPr txBox="1"/>
          <p:nvPr/>
        </p:nvSpPr>
        <p:spPr>
          <a:xfrm>
            <a:off x="503903" y="55626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মৃত পশুর মাংশ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3464351" y="5562600"/>
            <a:ext cx="2754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জবেহকৃত পশুর রক্ত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6523703" y="55626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মানুষের মাংশ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64351" y="4038600"/>
            <a:ext cx="849552" cy="990600"/>
          </a:xfrm>
          <a:prstGeom prst="roundRect">
            <a:avLst/>
          </a:prstGeom>
          <a:noFill/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477758" y="4038600"/>
            <a:ext cx="626345" cy="838200"/>
          </a:xfrm>
          <a:prstGeom prst="roundRect">
            <a:avLst/>
          </a:pr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flipV="1">
            <a:off x="1685003" y="2819400"/>
            <a:ext cx="419100" cy="560857"/>
          </a:xfrm>
          <a:prstGeom prst="roundRect">
            <a:avLst/>
          </a:pr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flipV="1">
            <a:off x="7590111" y="3782543"/>
            <a:ext cx="419100" cy="56085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7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/>
        </p:nvSpPr>
        <p:spPr>
          <a:xfrm>
            <a:off x="1904999" y="710625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কতিপয় হারাম বস্তুর তালিকা 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427703" y="1447800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bn-BD" sz="3200" b="1" dirty="0" smtClean="0">
                <a:solidFill>
                  <a:srgbClr val="2218A8"/>
                </a:solidFill>
                <a:latin typeface="NikoshBAN" pitchFamily="2" charset="0"/>
                <a:cs typeface="NikoshBAN" pitchFamily="2" charset="0"/>
              </a:rPr>
              <a:t>হালাল বস্তুর তালিকা অংখ্য নিম্নে হারাম বস্তুর কয়েকটি তালিকা দেয়া হল -</a:t>
            </a:r>
            <a:endParaRPr lang="en-US" sz="3200" b="1" dirty="0">
              <a:solidFill>
                <a:srgbClr val="2218A8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63"/>
          <a:stretch/>
        </p:blipFill>
        <p:spPr>
          <a:xfrm>
            <a:off x="181897" y="2525018"/>
            <a:ext cx="3043066" cy="260496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799" y="2525018"/>
            <a:ext cx="3146904" cy="260496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219" y="2532722"/>
            <a:ext cx="2324884" cy="2597260"/>
          </a:xfrm>
          <a:prstGeom prst="rect">
            <a:avLst/>
          </a:prstGeom>
        </p:spPr>
      </p:pic>
      <p:sp>
        <p:nvSpPr>
          <p:cNvPr id="11" name="TextBox 2"/>
          <p:cNvSpPr txBox="1"/>
          <p:nvPr/>
        </p:nvSpPr>
        <p:spPr>
          <a:xfrm>
            <a:off x="503903" y="55626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মৃত পশুর মাংশ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3464351" y="5562600"/>
            <a:ext cx="2754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জবেহকৃত পশুর রক্ত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6523703" y="55626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মানুষের মাংশ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464351" y="4038600"/>
            <a:ext cx="849552" cy="990600"/>
          </a:xfrm>
          <a:prstGeom prst="roundRect">
            <a:avLst/>
          </a:prstGeom>
          <a:noFill/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1477758" y="4038600"/>
            <a:ext cx="626345" cy="838200"/>
          </a:xfrm>
          <a:prstGeom prst="roundRect">
            <a:avLst/>
          </a:pr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flipV="1">
            <a:off x="1685003" y="2819400"/>
            <a:ext cx="419100" cy="560857"/>
          </a:xfrm>
          <a:prstGeom prst="roundRect">
            <a:avLst/>
          </a:pr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flipV="1">
            <a:off x="7590111" y="3782543"/>
            <a:ext cx="419100" cy="560857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196" y="-152400"/>
            <a:ext cx="2852892" cy="20574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912" y="-152400"/>
            <a:ext cx="2667000" cy="20574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09" y="2885574"/>
            <a:ext cx="3124201" cy="221982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445" y="2885574"/>
            <a:ext cx="2746015" cy="221982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545" y="2885574"/>
            <a:ext cx="2680246" cy="22198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09" y="-152400"/>
            <a:ext cx="2942303" cy="20573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2" name="TextBox 7"/>
          <p:cNvSpPr txBox="1"/>
          <p:nvPr/>
        </p:nvSpPr>
        <p:spPr>
          <a:xfrm>
            <a:off x="413260" y="20574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800" dirty="0" smtClean="0">
                <a:solidFill>
                  <a:srgbClr val="2218A8"/>
                </a:solidFill>
                <a:latin typeface="NikoshBAN" pitchFamily="2" charset="0"/>
                <a:cs typeface="NikoshBAN" pitchFamily="2" charset="0"/>
              </a:rPr>
              <a:t>শুকরের মাংশ</a:t>
            </a:r>
            <a:endParaRPr lang="en-US" sz="2800" dirty="0">
              <a:solidFill>
                <a:srgbClr val="2218A8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3481445" y="1970782"/>
            <a:ext cx="25558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800" dirty="0" smtClean="0">
                <a:solidFill>
                  <a:srgbClr val="2218A8"/>
                </a:solidFill>
                <a:latin typeface="NikoshBAN" pitchFamily="2" charset="0"/>
                <a:cs typeface="NikoshBAN" pitchFamily="2" charset="0"/>
              </a:rPr>
              <a:t>আল্লাহর নাম ব্যতিত জবেহকৃত পশু</a:t>
            </a:r>
            <a:endParaRPr lang="en-US" sz="2800" dirty="0">
              <a:solidFill>
                <a:srgbClr val="2218A8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7104112" y="1981200"/>
            <a:ext cx="1022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মদ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2"/>
          <p:cNvSpPr txBox="1"/>
          <p:nvPr/>
        </p:nvSpPr>
        <p:spPr>
          <a:xfrm>
            <a:off x="413260" y="5080575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800" dirty="0" smtClean="0">
                <a:solidFill>
                  <a:srgbClr val="2218A8"/>
                </a:solidFill>
                <a:latin typeface="NikoshBAN" pitchFamily="2" charset="0"/>
                <a:cs typeface="NikoshBAN" pitchFamily="2" charset="0"/>
              </a:rPr>
              <a:t>ইয়াবা </a:t>
            </a:r>
            <a:endParaRPr lang="en-US" sz="2800" dirty="0">
              <a:solidFill>
                <a:srgbClr val="2218A8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4208512" y="5029200"/>
            <a:ext cx="118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গাজা</a:t>
            </a:r>
            <a:r>
              <a:rPr lang="bn-BD" sz="32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4"/>
          <p:cNvSpPr txBox="1"/>
          <p:nvPr/>
        </p:nvSpPr>
        <p:spPr>
          <a:xfrm>
            <a:off x="6213232" y="5029200"/>
            <a:ext cx="2719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নেশার ইনজেকশন 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2976835" y="5810071"/>
            <a:ext cx="35650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নেশা জাতীয় দ্রব্য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9" name="Curved Connector 18"/>
          <p:cNvCxnSpPr>
            <a:endCxn id="15" idx="2"/>
          </p:cNvCxnSpPr>
          <p:nvPr/>
        </p:nvCxnSpPr>
        <p:spPr>
          <a:xfrm rot="10800000">
            <a:off x="1594361" y="5603796"/>
            <a:ext cx="1887085" cy="568405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endCxn id="17" idx="2"/>
          </p:cNvCxnSpPr>
          <p:nvPr/>
        </p:nvCxnSpPr>
        <p:spPr>
          <a:xfrm flipV="1">
            <a:off x="6037312" y="5552420"/>
            <a:ext cx="1535760" cy="619781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4788170" y="5525362"/>
            <a:ext cx="0" cy="4182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71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33" y="4318363"/>
            <a:ext cx="3328554" cy="20669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793" y="279763"/>
            <a:ext cx="3206750" cy="204904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" name="TextBox 7"/>
          <p:cNvSpPr txBox="1"/>
          <p:nvPr/>
        </p:nvSpPr>
        <p:spPr>
          <a:xfrm>
            <a:off x="600033" y="2860145"/>
            <a:ext cx="335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উপর থেকে ফেলে হত্যাকৃত পশুর মাংশ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197" y="4623163"/>
            <a:ext cx="3228273" cy="195507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197" y="2519201"/>
            <a:ext cx="3254168" cy="190485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9" name="TextBox 5"/>
          <p:cNvSpPr txBox="1"/>
          <p:nvPr/>
        </p:nvSpPr>
        <p:spPr>
          <a:xfrm>
            <a:off x="447634" y="1346563"/>
            <a:ext cx="3733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6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হিংস্র পানীর মাংশ</a:t>
            </a:r>
            <a:r>
              <a:rPr lang="bn-IN" sz="36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খাওয়া</a:t>
            </a:r>
            <a:r>
              <a:rPr lang="en-US" sz="36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3952833" y="1065218"/>
            <a:ext cx="1546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সিংহ</a:t>
            </a:r>
            <a:endParaRPr lang="en-US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3952833" y="3276388"/>
            <a:ext cx="1546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ভল্লুক</a:t>
            </a:r>
            <a:endParaRPr lang="en-US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4234178" y="5252304"/>
            <a:ext cx="1090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বাঘ</a:t>
            </a:r>
            <a:endParaRPr lang="en-US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88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17212"/>
            <a:ext cx="2628900" cy="1905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17212"/>
            <a:ext cx="2619375" cy="196116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7212"/>
            <a:ext cx="2743200" cy="190499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286000" y="2780437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বিষাক্ত ও ক্ষতিকর প্রাণীর গোস্ত খাওয়া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2323237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200" dirty="0" smtClean="0">
                <a:solidFill>
                  <a:srgbClr val="2218A8"/>
                </a:solidFill>
                <a:latin typeface="NikoshBAN" pitchFamily="2" charset="0"/>
                <a:cs typeface="NikoshBAN" pitchFamily="2" charset="0"/>
              </a:rPr>
              <a:t>মাকড়শা</a:t>
            </a:r>
            <a:endParaRPr lang="en-US" sz="3200" dirty="0">
              <a:solidFill>
                <a:srgbClr val="2218A8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2323237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সাপ</a:t>
            </a:r>
            <a:endParaRPr lang="en-US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72300" y="2323237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বিচ্ছু</a:t>
            </a:r>
            <a:endParaRPr lang="en-US" sz="32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28600" y="5956012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solidFill>
                  <a:srgbClr val="2218A8"/>
                </a:solidFill>
                <a:latin typeface="NikoshBAN" pitchFamily="2" charset="0"/>
                <a:cs typeface="NikoshBAN" pitchFamily="2" charset="0"/>
              </a:rPr>
              <a:t>যে সব প্রাণী ময়লা ও নাপাক খেয়ে বেচে থাকে তাদের গোস্ত খাওয়া।</a:t>
            </a:r>
            <a:endParaRPr lang="en-US" sz="3200" dirty="0">
              <a:solidFill>
                <a:srgbClr val="2218A8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39" y="3517612"/>
            <a:ext cx="2595562" cy="236756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487" y="3485210"/>
            <a:ext cx="2424113" cy="239460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300" y="3458171"/>
            <a:ext cx="2324100" cy="233447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3" name="TextBox 14"/>
          <p:cNvSpPr txBox="1"/>
          <p:nvPr/>
        </p:nvSpPr>
        <p:spPr>
          <a:xfrm rot="16200000">
            <a:off x="2540288" y="4482525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শকুন</a:t>
            </a:r>
            <a:endParaRPr lang="en-US" sz="32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 rot="16200000">
            <a:off x="4445288" y="3568125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কাক</a:t>
            </a:r>
            <a:endParaRPr lang="en-US" sz="32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6"/>
          <p:cNvSpPr txBox="1"/>
          <p:nvPr/>
        </p:nvSpPr>
        <p:spPr>
          <a:xfrm rot="16200000">
            <a:off x="5588288" y="4253925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কুকুর</a:t>
            </a:r>
            <a:endParaRPr lang="en-US" sz="32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12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46221"/>
            <a:ext cx="3419475" cy="210429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6221"/>
            <a:ext cx="3200400" cy="210429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474796"/>
            <a:ext cx="3048000" cy="2715025"/>
          </a:xfrm>
          <a:prstGeom prst="rect">
            <a:avLst/>
          </a:prstGeom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600200" y="2456021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গাধার মাংশ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0" y="2456021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solidFill>
                  <a:srgbClr val="2218A8"/>
                </a:solidFill>
                <a:latin typeface="NikoshBAN" pitchFamily="2" charset="0"/>
                <a:cs typeface="NikoshBAN" pitchFamily="2" charset="0"/>
              </a:rPr>
              <a:t>খচ্চরের মাংশ </a:t>
            </a:r>
            <a:endParaRPr lang="en-US" sz="3200" dirty="0">
              <a:solidFill>
                <a:srgbClr val="2218A8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5200" y="4970621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হাতির মাংশ </a:t>
            </a:r>
            <a:endParaRPr lang="en-US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5257800" y="3072348"/>
            <a:ext cx="3505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bn-BD" sz="32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সুদ, ঘুষ ও জুয়ার মাধ্যমে উপার্জিত সম্পদ।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চুরি,ডাকাতি,সন্ত্রাসী,</a:t>
            </a:r>
            <a:endParaRPr lang="bn-IN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চাদাবাজি ও প্রতারণার মাধ্যমে উপার্জিত দ্রব্য।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97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5334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মানব জীবনে হালালের প্রভাব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2057400"/>
            <a:ext cx="685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bn-IN" sz="32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অধিক পরিমানে এবাদেত উৎসাহিত হয়।</a:t>
            </a:r>
            <a:endParaRPr lang="bn-BD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bn-IN" sz="3200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দেহ ও মস্তিষ্ক সুস্থ থাকে।</a:t>
            </a:r>
            <a:endParaRPr lang="bn-BD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bn-IN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অন্তরে নূর সৃষ্টি হয়।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bn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দুনিয়া আখেরাতে প্রভূত কল্যান লাভ করে।</a:t>
            </a:r>
          </a:p>
        </p:txBody>
      </p:sp>
    </p:spTree>
    <p:extLst>
      <p:ext uri="{BB962C8B-B14F-4D97-AF65-F5344CB8AC3E}">
        <p14:creationId xmlns:p14="http://schemas.microsoft.com/office/powerpoint/2010/main" val="273604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200" y="1142643"/>
            <a:ext cx="5791200" cy="55092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32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হারাম দ্রব্যে এমন উপাদান বিদ্যমান যা-</a:t>
            </a:r>
            <a:endParaRPr lang="bn-BD" sz="3200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bn-IN" sz="3200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মানুষের মন, মস্তিষ্ক ও শরীরের জন্য ক্ষতিকর</a:t>
            </a:r>
            <a:r>
              <a:rPr lang="bn-IN" sz="32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bn-IN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সামাজিক শৃংখলা,নৈতিক মূল্যবোধ ধ্বংস হয়।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দুনিয়া আখেরাতে প্রভূত অকল্যান লাভ করে।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bn-IN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অন্যায় অশ্লীলতা ও অসৎচরিত্রের প্রতি আকৃষ্ট হয়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এবাদতে আগ্রহ হারিয়ে ফেলে।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bn-IN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তাদের দোয়া কবুল হয়না।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462" y="685443"/>
            <a:ext cx="2761938" cy="2947957"/>
          </a:xfrm>
          <a:prstGeom prst="rect">
            <a:avLst/>
          </a:prstGeom>
        </p:spPr>
      </p:pic>
      <p:sp>
        <p:nvSpPr>
          <p:cNvPr id="4" name="TextBox 1"/>
          <p:cNvSpPr txBox="1"/>
          <p:nvPr/>
        </p:nvSpPr>
        <p:spPr>
          <a:xfrm>
            <a:off x="1981200" y="206157"/>
            <a:ext cx="4572000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000" dirty="0" smtClean="0">
                <a:solidFill>
                  <a:srgbClr val="2218A8"/>
                </a:solidFill>
                <a:latin typeface="NikoshBAN" pitchFamily="2" charset="0"/>
                <a:cs typeface="NikoshBAN" pitchFamily="2" charset="0"/>
              </a:rPr>
              <a:t>মানব জীবনে হারামের প্রভাব</a:t>
            </a:r>
            <a:endParaRPr lang="en-US" sz="4000" dirty="0">
              <a:solidFill>
                <a:srgbClr val="2218A8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0"/>
          <a:stretch/>
        </p:blipFill>
        <p:spPr>
          <a:xfrm>
            <a:off x="5302795" y="3809643"/>
            <a:ext cx="3765005" cy="2000866"/>
          </a:xfrm>
          <a:prstGeom prst="rect">
            <a:avLst/>
          </a:prstGeom>
        </p:spPr>
      </p:pic>
      <p:sp>
        <p:nvSpPr>
          <p:cNvPr id="6" name="TextBox 8"/>
          <p:cNvSpPr txBox="1"/>
          <p:nvPr/>
        </p:nvSpPr>
        <p:spPr>
          <a:xfrm>
            <a:off x="5302795" y="5739468"/>
            <a:ext cx="3765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8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জব্দকৃত মরা গরু আটকৃত কসাই</a:t>
            </a:r>
            <a:endParaRPr lang="en-US" sz="2800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51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228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2133600"/>
            <a:ext cx="7543800" cy="37856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endParaRPr lang="bn-BD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bn-BD" sz="4000" dirty="0">
                <a:solidFill>
                  <a:srgbClr val="2218A8"/>
                </a:solidFill>
                <a:latin typeface="NikoshBAN" pitchFamily="2" charset="0"/>
                <a:cs typeface="NikoshBAN" pitchFamily="2" charset="0"/>
              </a:rPr>
              <a:t>হালাল শব্দের অর্থ কি?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bn-BD" sz="40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হারাম কি?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bn-BD" sz="4000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কোন কোন প্রাণীর মাংশ খাওয়া হারাম?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bn-BD" sz="40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কয়েকটি হারাম দ্রব্যের নাম বল।</a:t>
            </a:r>
            <a:endParaRPr lang="en-US" sz="40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2334491" y="413266"/>
            <a:ext cx="43434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8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2641599"/>
            <a:ext cx="8305800" cy="3606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162300" y="609600"/>
            <a:ext cx="2667000" cy="75158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4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6752" y="1361181"/>
            <a:ext cx="7848600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নিম্নে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কয়েকটি হারাম বস্তুর তালিকা ও হারাম হওয়ার কারণ লিখে তালিকাটি পূরণ কর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08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362200"/>
            <a:ext cx="8077200" cy="21236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3600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০১। বর্তমান সময়ে </a:t>
            </a:r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হারাম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থেকে নিজেকে কীভাবে রক্ষা করা </a:t>
            </a:r>
            <a:r>
              <a:rPr lang="bn-BD" sz="36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লিখে আনবে।</a:t>
            </a:r>
            <a:endParaRPr lang="en-US" sz="36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33600" y="685800"/>
            <a:ext cx="4876800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53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87459" y="2644170"/>
            <a:ext cx="296908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9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45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135</TotalTime>
  <Words>399</Words>
  <Application>Microsoft Office PowerPoint</Application>
  <PresentationFormat>On-screen Show (4:3)</PresentationFormat>
  <Paragraphs>110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Franklin Gothic Book</vt:lpstr>
      <vt:lpstr>Franklin Gothic Medium</vt:lpstr>
      <vt:lpstr>NikoshBAN</vt:lpstr>
      <vt:lpstr>Wingdings 2</vt:lpstr>
      <vt:lpstr>Trek</vt:lpstr>
      <vt:lpstr>স্বাগতম</vt:lpstr>
      <vt:lpstr>PowerPoint Presentation</vt:lpstr>
      <vt:lpstr>PowerPoint Presentation</vt:lpstr>
      <vt:lpstr>PowerPoint Presentation</vt:lpstr>
      <vt:lpstr>শিখনফল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</dc:creator>
  <cp:lastModifiedBy>Doel-1612i3</cp:lastModifiedBy>
  <cp:revision>49</cp:revision>
  <dcterms:created xsi:type="dcterms:W3CDTF">2006-08-16T00:00:00Z</dcterms:created>
  <dcterms:modified xsi:type="dcterms:W3CDTF">2014-02-17T16:02:12Z</dcterms:modified>
</cp:coreProperties>
</file>